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3" r:id="rId3"/>
    <p:sldId id="256" r:id="rId4"/>
    <p:sldId id="271" r:id="rId5"/>
    <p:sldId id="267" r:id="rId6"/>
    <p:sldId id="292" r:id="rId7"/>
    <p:sldId id="284" r:id="rId8"/>
    <p:sldId id="262" r:id="rId9"/>
    <p:sldId id="272" r:id="rId10"/>
    <p:sldId id="285" r:id="rId11"/>
    <p:sldId id="287" r:id="rId12"/>
    <p:sldId id="288" r:id="rId13"/>
    <p:sldId id="289" r:id="rId14"/>
    <p:sldId id="290" r:id="rId15"/>
    <p:sldId id="278" r:id="rId16"/>
    <p:sldId id="282" r:id="rId17"/>
    <p:sldId id="281" r:id="rId18"/>
    <p:sldId id="275" r:id="rId19"/>
    <p:sldId id="29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4D1"/>
    <a:srgbClr val="719658"/>
    <a:srgbClr val="ABC993"/>
    <a:srgbClr val="C1CFE9"/>
    <a:srgbClr val="EFC885"/>
    <a:srgbClr val="F2D3D9"/>
    <a:srgbClr val="FDEA9F"/>
    <a:srgbClr val="FFFF99"/>
    <a:srgbClr val="FFFFCC"/>
    <a:srgbClr val="244D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0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14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6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735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08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5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86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78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66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9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918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60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2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848A7-8B19-4B68-80C5-5E14B1A534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139B-018D-4AEC-9FFA-6C33264E3B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04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78"/>
            <a:ext cx="12192000" cy="6847622"/>
          </a:xfrm>
        </p:spPr>
      </p:pic>
      <p:sp>
        <p:nvSpPr>
          <p:cNvPr id="5" name="TextBox 4"/>
          <p:cNvSpPr txBox="1"/>
          <p:nvPr/>
        </p:nvSpPr>
        <p:spPr>
          <a:xfrm>
            <a:off x="3499104" y="4742688"/>
            <a:ext cx="5145961" cy="400110"/>
          </a:xfrm>
          <a:prstGeom prst="rect">
            <a:avLst/>
          </a:prstGeom>
          <a:solidFill>
            <a:srgbClr val="F7F5E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solidFill>
                  <a:srgbClr val="A0C3D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박유상</a:t>
            </a:r>
            <a:r>
              <a:rPr lang="ko-KR" altLang="en-US" sz="2000" dirty="0" smtClean="0">
                <a:solidFill>
                  <a:srgbClr val="A0C3D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rgbClr val="A0C3D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한신철</a:t>
            </a:r>
            <a:r>
              <a:rPr lang="ko-KR" altLang="en-US" sz="2000" dirty="0" smtClean="0">
                <a:solidFill>
                  <a:srgbClr val="A0C3D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000" dirty="0" err="1" smtClean="0">
                <a:solidFill>
                  <a:srgbClr val="A0C3D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남효정</a:t>
            </a:r>
            <a:r>
              <a:rPr lang="ko-KR" altLang="en-US" sz="2000" dirty="0" smtClean="0">
                <a:solidFill>
                  <a:srgbClr val="A0C3D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이유미 </a:t>
            </a:r>
            <a:r>
              <a:rPr lang="ko-KR" altLang="en-US" sz="2000" dirty="0" err="1" smtClean="0">
                <a:solidFill>
                  <a:srgbClr val="A0C3D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최연국</a:t>
            </a:r>
            <a:r>
              <a:rPr lang="ko-KR" altLang="en-US" sz="2000" dirty="0" smtClean="0">
                <a:solidFill>
                  <a:srgbClr val="A0C3D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조성민</a:t>
            </a:r>
            <a:endParaRPr lang="ko-KR" altLang="en-US" sz="2000" dirty="0">
              <a:solidFill>
                <a:srgbClr val="A0C3D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867" y="2026025"/>
            <a:ext cx="5788331" cy="2608728"/>
          </a:xfrm>
          <a:prstGeom prst="rect">
            <a:avLst/>
          </a:prstGeom>
          <a:ln w="31750">
            <a:solidFill>
              <a:srgbClr val="414141"/>
            </a:solidFill>
          </a:ln>
        </p:spPr>
      </p:pic>
    </p:spTree>
    <p:extLst>
      <p:ext uri="{BB962C8B-B14F-4D97-AF65-F5344CB8AC3E}">
        <p14:creationId xmlns:p14="http://schemas.microsoft.com/office/powerpoint/2010/main" val="325967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165" y="1638130"/>
            <a:ext cx="2961670" cy="48882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021553" y="497985"/>
            <a:ext cx="41488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앱 </a:t>
            </a:r>
            <a:r>
              <a:rPr lang="ko-KR" altLang="en-US" sz="4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인벤터</a:t>
            </a:r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화면 구성</a:t>
            </a:r>
            <a:endParaRPr lang="ko-KR" altLang="en-US" sz="4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96444" y="3429000"/>
            <a:ext cx="2369127" cy="154201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69952" y="4015339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센서 정보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3499659" y="4200005"/>
            <a:ext cx="1296785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34531" y="2398511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블루투스 통신 연결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3318380" y="2583177"/>
            <a:ext cx="1296785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6928442" y="3070640"/>
            <a:ext cx="1296785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16451" y="2864902"/>
            <a:ext cx="17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카메라 연결 </a:t>
            </a:r>
            <a:r>
              <a:rPr lang="en-US" altLang="ko-KR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wifi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30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직사각형 7"/>
          <p:cNvSpPr/>
          <p:nvPr/>
        </p:nvSpPr>
        <p:spPr>
          <a:xfrm>
            <a:off x="4021553" y="497985"/>
            <a:ext cx="41488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앱 </a:t>
            </a:r>
            <a:r>
              <a:rPr lang="ko-KR" altLang="en-US" sz="4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인벤터</a:t>
            </a:r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화면 구성</a:t>
            </a:r>
            <a:endParaRPr lang="ko-KR" altLang="en-US" sz="4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356" y="1687230"/>
            <a:ext cx="2977287" cy="48754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303520" y="2984269"/>
            <a:ext cx="1371600" cy="38238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006735" y="3175462"/>
            <a:ext cx="1296785" cy="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11398" y="2997323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자동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OR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수동 선택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11398" y="3944643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자동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ON or OFF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상태 체크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11398" y="4485555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수동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ON or OFF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제어 가능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0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직사각형 7"/>
          <p:cNvSpPr/>
          <p:nvPr/>
        </p:nvSpPr>
        <p:spPr>
          <a:xfrm>
            <a:off x="119024" y="89590"/>
            <a:ext cx="41488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앱 </a:t>
            </a:r>
            <a:r>
              <a:rPr lang="ko-KR" altLang="en-US" sz="4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인벤터</a:t>
            </a:r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블록 구성</a:t>
            </a:r>
            <a:endParaRPr lang="ko-KR" altLang="en-US" sz="4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4" y="797476"/>
            <a:ext cx="11783785" cy="606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3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직사각형 7"/>
          <p:cNvSpPr/>
          <p:nvPr/>
        </p:nvSpPr>
        <p:spPr>
          <a:xfrm>
            <a:off x="195943" y="248993"/>
            <a:ext cx="41280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앱 </a:t>
            </a:r>
            <a:r>
              <a:rPr lang="ko-KR" altLang="en-US" sz="4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인벤터</a:t>
            </a:r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블록 구성</a:t>
            </a:r>
            <a:endParaRPr lang="ko-KR" altLang="en-US" sz="4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6" y="1034257"/>
            <a:ext cx="9854527" cy="57539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84716" y="41827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제어 메시지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48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직사각형 7"/>
          <p:cNvSpPr/>
          <p:nvPr/>
        </p:nvSpPr>
        <p:spPr>
          <a:xfrm>
            <a:off x="332665" y="117006"/>
            <a:ext cx="41280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앱 </a:t>
            </a:r>
            <a:r>
              <a:rPr lang="ko-KR" altLang="en-US" sz="4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인벤터</a:t>
            </a:r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블록 구성</a:t>
            </a:r>
            <a:endParaRPr lang="ko-KR" altLang="en-US" sz="4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55" y="889971"/>
            <a:ext cx="7831059" cy="5810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31083" y="228726"/>
            <a:ext cx="4687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센서부</a:t>
            </a:r>
            <a:r>
              <a:rPr lang="ko-KR" altLang="en-US" sz="2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위험 정보 메시지 색 변화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00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5" name="TextBox 14"/>
          <p:cNvSpPr txBox="1"/>
          <p:nvPr/>
        </p:nvSpPr>
        <p:spPr>
          <a:xfrm>
            <a:off x="521509" y="432078"/>
            <a:ext cx="4469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5F9EB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r>
              <a:rPr lang="ko-KR" altLang="en-US" sz="4000" dirty="0" err="1" smtClean="0">
                <a:solidFill>
                  <a:srgbClr val="5F9EBA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ko-KR" altLang="en-US" sz="4000" dirty="0">
              <a:solidFill>
                <a:srgbClr val="5F9EBA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5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6"/>
            <a:ext cx="12192000" cy="6854964"/>
          </a:xfrm>
        </p:spPr>
      </p:pic>
      <p:sp>
        <p:nvSpPr>
          <p:cNvPr id="5" name="TextBox 4"/>
          <p:cNvSpPr txBox="1"/>
          <p:nvPr/>
        </p:nvSpPr>
        <p:spPr>
          <a:xfrm>
            <a:off x="2617686" y="797853"/>
            <a:ext cx="6920762" cy="707886"/>
          </a:xfrm>
          <a:prstGeom prst="rect">
            <a:avLst/>
          </a:prstGeom>
          <a:solidFill>
            <a:srgbClr val="FFFC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rgbClr val="244DB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미구현</a:t>
            </a:r>
            <a:r>
              <a:rPr lang="ko-KR" altLang="en-US" sz="4000" dirty="0" smtClean="0">
                <a:solidFill>
                  <a:srgbClr val="244DB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기능 </a:t>
            </a:r>
            <a:r>
              <a:rPr lang="en-US" altLang="ko-KR" sz="4000" dirty="0" smtClean="0">
                <a:solidFill>
                  <a:srgbClr val="244DB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 </a:t>
            </a:r>
            <a:r>
              <a:rPr lang="ko-KR" altLang="en-US" sz="4000" dirty="0" err="1" smtClean="0">
                <a:solidFill>
                  <a:srgbClr val="244DB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버그리포트</a:t>
            </a:r>
            <a:endParaRPr lang="ko-KR" altLang="en-US" sz="4000" dirty="0">
              <a:solidFill>
                <a:srgbClr val="244DB6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8089" y="1894902"/>
            <a:ext cx="8175821" cy="3046988"/>
          </a:xfrm>
          <a:prstGeom prst="rect">
            <a:avLst/>
          </a:prstGeom>
          <a:solidFill>
            <a:srgbClr val="FFFC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미세먼지 센서</a:t>
            </a:r>
            <a:endParaRPr lang="en-US" altLang="ko-KR" sz="3200" dirty="0" smtClean="0">
              <a:solidFill>
                <a:schemeClr val="accent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endParaRPr lang="en-US" altLang="ko-KR" sz="3200" dirty="0" smtClean="0">
              <a:solidFill>
                <a:srgbClr val="244DB6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전체 </a:t>
            </a:r>
            <a:r>
              <a:rPr lang="ko-KR" alt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선연결</a:t>
            </a:r>
            <a:r>
              <a:rPr lang="ko-KR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및 데이터 </a:t>
            </a:r>
            <a:r>
              <a:rPr lang="ko-KR" alt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선연결</a:t>
            </a:r>
            <a:r>
              <a:rPr lang="ko-KR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테스트 </a:t>
            </a:r>
            <a:endParaRPr lang="en-US" altLang="ko-KR" sz="3200" dirty="0" smtClean="0">
              <a:solidFill>
                <a:schemeClr val="accent1">
                  <a:lumMod val="60000"/>
                  <a:lumOff val="4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단독 테스트</a:t>
            </a:r>
            <a:endParaRPr lang="en-US" altLang="ko-KR" sz="3200" dirty="0" smtClean="0">
              <a:solidFill>
                <a:schemeClr val="accent1">
                  <a:lumMod val="60000"/>
                  <a:lumOff val="4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소스코드 테스트</a:t>
            </a:r>
            <a:endParaRPr lang="en-US" altLang="ko-KR" sz="3200" dirty="0" smtClean="0">
              <a:solidFill>
                <a:schemeClr val="accent1">
                  <a:lumMod val="60000"/>
                  <a:lumOff val="40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3200" dirty="0">
              <a:solidFill>
                <a:srgbClr val="244DB6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16298" y="5403555"/>
            <a:ext cx="6920762" cy="523220"/>
          </a:xfrm>
          <a:prstGeom prst="rect">
            <a:avLst/>
          </a:prstGeom>
          <a:solidFill>
            <a:srgbClr val="FFFC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rgbClr val="244DB6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Next Project Coming Soon... </a:t>
            </a:r>
            <a:endParaRPr lang="ko-KR" altLang="en-US" sz="2800" dirty="0">
              <a:solidFill>
                <a:srgbClr val="244DB6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98" y="3649819"/>
            <a:ext cx="1645021" cy="16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7999"/>
          </a:xfrm>
        </p:spPr>
      </p:pic>
      <p:sp>
        <p:nvSpPr>
          <p:cNvPr id="5" name="TextBox 4"/>
          <p:cNvSpPr txBox="1"/>
          <p:nvPr/>
        </p:nvSpPr>
        <p:spPr>
          <a:xfrm>
            <a:off x="1489165" y="152835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박유상</a:t>
            </a:r>
            <a:endParaRPr lang="ko-KR" altLang="en-US" sz="32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9164" y="330490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최연국</a:t>
            </a:r>
            <a:endParaRPr lang="ko-KR" altLang="en-US" sz="32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89164" y="419318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조성민</a:t>
            </a:r>
            <a:endParaRPr lang="ko-KR" altLang="en-US" sz="32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9163" y="508145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이유미</a:t>
            </a:r>
            <a:endParaRPr lang="ko-KR" altLang="en-US" sz="32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89163" y="596973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한신철</a:t>
            </a:r>
            <a:endParaRPr lang="ko-KR" altLang="en-US" sz="32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89163" y="241009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남효정</a:t>
            </a:r>
            <a:endParaRPr lang="ko-KR" altLang="en-US" sz="32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9623" y="2213923"/>
            <a:ext cx="5703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각자에게 분담된 역할을 훌륭히 해낸 팀원들 덕분에 </a:t>
            </a:r>
            <a:endParaRPr lang="en-US" altLang="ko-KR" dirty="0" smtClean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dirty="0" err="1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아두이노</a:t>
            </a:r>
            <a:r>
              <a:rPr lang="en-US" altLang="ko-KR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블루투스</a:t>
            </a:r>
            <a:r>
              <a:rPr lang="en-US" altLang="ko-KR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앱인벤터를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조금이나마 이해하고 </a:t>
            </a:r>
            <a:endParaRPr lang="en-US" altLang="ko-KR" dirty="0" smtClean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친숙해지는 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계기가 되었다</a:t>
            </a:r>
            <a:r>
              <a:rPr lang="en-US" altLang="ko-KR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dirty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59623" y="3225277"/>
            <a:ext cx="5700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이번 프로젝트를 진행하는  </a:t>
            </a:r>
            <a:r>
              <a:rPr lang="ko-KR" altLang="en-US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과정에있어서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아두이노를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 </a:t>
            </a:r>
            <a:endParaRPr lang="en-US" altLang="ko-KR" dirty="0" smtClean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활용한  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여러가지 프로그램을  </a:t>
            </a:r>
            <a:r>
              <a:rPr lang="ko-KR" altLang="en-US" dirty="0" err="1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배울수</a:t>
            </a:r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있었다</a:t>
            </a:r>
            <a:r>
              <a:rPr lang="en-US" altLang="ko-KR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dirty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75529" y="4162401"/>
            <a:ext cx="6330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아두이노를</a:t>
            </a:r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통해 </a:t>
            </a:r>
            <a:r>
              <a:rPr lang="ko-KR" altLang="en-US" dirty="0" err="1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스마트팜</a:t>
            </a:r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프로젝트를 실현 </a:t>
            </a:r>
            <a:r>
              <a:rPr lang="ko-KR" altLang="en-US" dirty="0" err="1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할수있어</a:t>
            </a:r>
            <a:r>
              <a:rPr lang="en-US" altLang="ko-KR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새로운</a:t>
            </a:r>
            <a:endParaRPr lang="en-US" altLang="ko-KR" dirty="0" smtClean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경험이었고 팀원들의 도움으로 마무리 </a:t>
            </a:r>
            <a:r>
              <a:rPr lang="ko-KR" altLang="en-US" dirty="0" err="1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할수</a:t>
            </a:r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있었습니다</a:t>
            </a:r>
            <a:r>
              <a:rPr lang="en-US" altLang="ko-KR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dirty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8791" y="5216358"/>
            <a:ext cx="639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아두이노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처음에 생소했지만 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이제 이해하고 </a:t>
            </a:r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익숙해져 갑니다 </a:t>
            </a:r>
            <a:endParaRPr lang="ko-KR" altLang="en-US" dirty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54678" y="5993317"/>
            <a:ext cx="6436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스마트폰과 </a:t>
            </a:r>
            <a:r>
              <a:rPr lang="ko-KR" altLang="en-US" sz="1600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아두이노</a:t>
            </a:r>
            <a:r>
              <a:rPr lang="ko-KR" altLang="en-US" sz="1600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간에 블루투스 통신하는 법에 대해 알게 되었고</a:t>
            </a:r>
            <a:r>
              <a:rPr lang="en-US" altLang="ko-KR" sz="1600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</a:t>
            </a:r>
          </a:p>
          <a:p>
            <a:r>
              <a:rPr lang="ko-KR" altLang="en-US" sz="1600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스마트팜을</a:t>
            </a:r>
            <a:r>
              <a:rPr lang="ko-KR" altLang="en-US" sz="1600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설비하는 데 있어 필요한 지식도 습득하게 되었습니다</a:t>
            </a:r>
            <a:r>
              <a:rPr lang="en-US" altLang="ko-KR" sz="1600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sz="1600" dirty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8791" y="1422195"/>
            <a:ext cx="6162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여러 센서들을 사용하며 </a:t>
            </a:r>
            <a:r>
              <a:rPr lang="ko-KR" altLang="en-US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아두이노에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대해 좀더 </a:t>
            </a:r>
            <a:r>
              <a:rPr lang="ko-KR" altLang="en-US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알수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있었고</a:t>
            </a:r>
            <a:endParaRPr lang="en-US" altLang="ko-KR" dirty="0" smtClean="0">
              <a:solidFill>
                <a:srgbClr val="6D4E32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r>
              <a:rPr lang="ko-KR" altLang="en-US" dirty="0" err="1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앱인벤터와의</a:t>
            </a:r>
            <a:r>
              <a:rPr lang="ko-KR" altLang="en-US" dirty="0" smtClean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연동으로 </a:t>
            </a:r>
            <a:r>
              <a:rPr lang="ko-KR" altLang="en-US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많은것들을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dirty="0" err="1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배울수</a:t>
            </a:r>
            <a:r>
              <a:rPr lang="ko-KR" altLang="en-US" dirty="0">
                <a:solidFill>
                  <a:srgbClr val="6D4E32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있었습니다</a:t>
            </a:r>
          </a:p>
        </p:txBody>
      </p:sp>
    </p:spTree>
    <p:extLst>
      <p:ext uri="{BB962C8B-B14F-4D97-AF65-F5344CB8AC3E}">
        <p14:creationId xmlns:p14="http://schemas.microsoft.com/office/powerpoint/2010/main" val="33455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4303058" y="4966447"/>
            <a:ext cx="39534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2023.08.23</a:t>
            </a:r>
            <a:endParaRPr lang="ko-KR" altLang="en-US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8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858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4035287" y="954155"/>
            <a:ext cx="4121426" cy="843692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rgbClr val="71965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개요</a:t>
            </a:r>
            <a:endParaRPr lang="ko-KR" altLang="en-US" dirty="0">
              <a:solidFill>
                <a:srgbClr val="71965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021496" y="1797847"/>
            <a:ext cx="6549887" cy="705678"/>
          </a:xfrm>
          <a:prstGeom prst="roundRect">
            <a:avLst>
              <a:gd name="adj" fmla="val 48040"/>
            </a:avLst>
          </a:prstGeom>
          <a:solidFill>
            <a:srgbClr val="F2D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1. </a:t>
            </a:r>
            <a:r>
              <a:rPr lang="ko-KR" altLang="en-US" sz="2800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팀구성원</a:t>
            </a:r>
            <a:r>
              <a:rPr lang="ko-KR" altLang="en-US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800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역활</a:t>
            </a:r>
            <a:endParaRPr lang="ko-KR" altLang="en-US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021495" y="2641539"/>
            <a:ext cx="6549887" cy="705678"/>
          </a:xfrm>
          <a:prstGeom prst="roundRect">
            <a:avLst>
              <a:gd name="adj" fmla="val 48040"/>
            </a:avLst>
          </a:prstGeom>
          <a:solidFill>
            <a:srgbClr val="EFC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2. </a:t>
            </a:r>
            <a:r>
              <a:rPr lang="ko-KR" altLang="en-US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r>
              <a:rPr lang="ko-KR" altLang="en-US" sz="2800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수행절차</a:t>
            </a:r>
            <a:endParaRPr lang="ko-KR" altLang="en-US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021495" y="3485231"/>
            <a:ext cx="6549887" cy="705678"/>
          </a:xfrm>
          <a:prstGeom prst="roundRect">
            <a:avLst>
              <a:gd name="adj" fmla="val 48040"/>
            </a:avLst>
          </a:prstGeom>
          <a:solidFill>
            <a:srgbClr val="C1CF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3. </a:t>
            </a:r>
            <a:r>
              <a:rPr lang="ko-KR" altLang="en-US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r>
              <a:rPr lang="ko-KR" altLang="en-US" sz="2800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수행결과</a:t>
            </a:r>
            <a:endParaRPr lang="ko-KR" altLang="en-US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021495" y="4327923"/>
            <a:ext cx="6549887" cy="705678"/>
          </a:xfrm>
          <a:prstGeom prst="roundRect">
            <a:avLst>
              <a:gd name="adj" fmla="val 48040"/>
            </a:avLst>
          </a:prstGeom>
          <a:solidFill>
            <a:srgbClr val="ABC9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4. </a:t>
            </a:r>
            <a:r>
              <a:rPr lang="ko-KR" altLang="en-US" sz="2800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미구현기능</a:t>
            </a:r>
            <a:r>
              <a:rPr lang="ko-KR" altLang="en-US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en-US" altLang="ko-KR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</a:t>
            </a:r>
            <a:r>
              <a:rPr lang="ko-KR" altLang="en-US" sz="2800" dirty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2800" dirty="0" err="1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버그리포트</a:t>
            </a:r>
            <a:r>
              <a:rPr lang="en-US" altLang="ko-KR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021495" y="5170615"/>
            <a:ext cx="6549887" cy="705678"/>
          </a:xfrm>
          <a:prstGeom prst="roundRect">
            <a:avLst>
              <a:gd name="adj" fmla="val 48040"/>
            </a:avLst>
          </a:prstGeom>
          <a:solidFill>
            <a:srgbClr val="7196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5. </a:t>
            </a:r>
            <a:r>
              <a:rPr lang="ko-KR" altLang="en-US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자체 </a:t>
            </a:r>
            <a:r>
              <a:rPr lang="ko-KR" altLang="en-US" sz="2800" dirty="0" err="1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평가의견</a:t>
            </a:r>
            <a:endParaRPr lang="ko-KR" altLang="en-US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28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" y="0"/>
            <a:ext cx="12174908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580546" y="1273215"/>
            <a:ext cx="3030908" cy="672254"/>
          </a:xfrm>
        </p:spPr>
        <p:txBody>
          <a:bodyPr anchor="ctr">
            <a:normAutofit/>
          </a:bodyPr>
          <a:lstStyle/>
          <a:p>
            <a:r>
              <a:rPr lang="ko-KR" altLang="en-US" sz="3600" dirty="0" smtClean="0">
                <a:solidFill>
                  <a:srgbClr val="719658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목적</a:t>
            </a:r>
            <a:endParaRPr lang="ko-KR" altLang="en-US" sz="3600" dirty="0">
              <a:solidFill>
                <a:srgbClr val="719658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4306" y="2551837"/>
            <a:ext cx="7741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기후변화와 농업 인구 감소</a:t>
            </a:r>
            <a:r>
              <a:rPr lang="en-US" altLang="ko-KR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급변하는 국제정세로 인한 식량 수급 문제가 사회적 화두로 떠오르고 있다</a:t>
            </a:r>
            <a:r>
              <a:rPr lang="en-US" altLang="ko-KR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algn="ctr"/>
            <a:endParaRPr lang="en-US" altLang="ko-KR" sz="2800" dirty="0">
              <a:solidFill>
                <a:srgbClr val="ABC99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이를 해결 하기 위한 사회적 요구에 발맞춰</a:t>
            </a:r>
            <a:endParaRPr lang="en-US" altLang="ko-KR" sz="2800" dirty="0" smtClean="0">
              <a:solidFill>
                <a:srgbClr val="ABC99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스마트팜</a:t>
            </a:r>
            <a:r>
              <a:rPr lang="en-US" altLang="ko-KR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</a:t>
            </a:r>
            <a:r>
              <a:rPr lang="ko-KR" altLang="en-US" sz="2800" dirty="0" smtClean="0">
                <a:solidFill>
                  <a:srgbClr val="ABC993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구현하기로 결정</a:t>
            </a:r>
            <a:endParaRPr lang="en-US" altLang="ko-KR" sz="2800" dirty="0" smtClean="0">
              <a:solidFill>
                <a:srgbClr val="ABC99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endParaRPr lang="ko-KR" altLang="en-US" sz="2800" dirty="0">
              <a:solidFill>
                <a:srgbClr val="ABC993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54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내용 개체 틀 5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7" name="TextBox 6"/>
          <p:cNvSpPr txBox="1"/>
          <p:nvPr/>
        </p:nvSpPr>
        <p:spPr>
          <a:xfrm>
            <a:off x="3543299" y="832748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팀 구성원 </a:t>
            </a:r>
            <a:r>
              <a:rPr lang="ko-KR" altLang="en-US" sz="4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역활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2329" y="2024743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팀 구성원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9775" y="272278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박유상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9775" y="328651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남효정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6178" y="381894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최연국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6178" y="438267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조성민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26178" y="495593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이유미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6178" y="55196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한신철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82511" y="202474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업무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5109" y="2694214"/>
            <a:ext cx="2927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부품발주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LCD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출력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</a:p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인벤터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개발 및 총괄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디렉팅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5678" y="3331433"/>
            <a:ext cx="427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부품발주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전원부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회로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납땜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09984" y="3859510"/>
            <a:ext cx="355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창문 </a:t>
            </a:r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 </a:t>
            </a:r>
            <a:r>
              <a:rPr lang="ko-KR" alt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쿨링팬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제어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04362" y="4344577"/>
            <a:ext cx="4161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수분수위센서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토양수분센서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워터펌프 제어</a:t>
            </a:r>
            <a:endParaRPr lang="en-US" altLang="ko-KR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부품 리스트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작성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PPT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제작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52481" y="4994031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LED </a:t>
            </a: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제어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76494" y="5595860"/>
            <a:ext cx="4017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앱인벤터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개발 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&amp;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블루투스 통신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코드 통합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085975" y="2694214"/>
            <a:ext cx="7353300" cy="0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085975" y="3819001"/>
            <a:ext cx="7353300" cy="0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085975" y="4344577"/>
            <a:ext cx="7353300" cy="0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085975" y="4937403"/>
            <a:ext cx="7353300" cy="0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085975" y="5510135"/>
            <a:ext cx="7353300" cy="0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085975" y="6042880"/>
            <a:ext cx="7353300" cy="0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085975" y="3276993"/>
            <a:ext cx="7353300" cy="0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337637" y="1922689"/>
            <a:ext cx="0" cy="4120191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085975" y="1922689"/>
            <a:ext cx="7353300" cy="0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688235" y="1609725"/>
            <a:ext cx="0" cy="4542881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852973" y="1609725"/>
            <a:ext cx="0" cy="4638675"/>
          </a:xfrm>
          <a:prstGeom prst="line">
            <a:avLst/>
          </a:prstGeom>
          <a:ln>
            <a:solidFill>
              <a:srgbClr val="7DA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417" y="0"/>
            <a:ext cx="12628418" cy="6858000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25" y="0"/>
            <a:ext cx="4679950" cy="6858000"/>
          </a:xfrm>
          <a:prstGeom prst="rect">
            <a:avLst/>
          </a:prstGeom>
        </p:spPr>
      </p:pic>
      <p:sp>
        <p:nvSpPr>
          <p:cNvPr id="7" name="줄무늬가 있는 오른쪽 화살표 6"/>
          <p:cNvSpPr/>
          <p:nvPr/>
        </p:nvSpPr>
        <p:spPr>
          <a:xfrm rot="5400000">
            <a:off x="6010836" y="2093263"/>
            <a:ext cx="161363" cy="367553"/>
          </a:xfrm>
          <a:prstGeom prst="stripedRightArrow">
            <a:avLst>
              <a:gd name="adj1" fmla="val 61765"/>
              <a:gd name="adj2" fmla="val 39559"/>
            </a:avLst>
          </a:prstGeom>
          <a:solidFill>
            <a:srgbClr val="CFDBD9"/>
          </a:solidFill>
          <a:ln>
            <a:solidFill>
              <a:srgbClr val="CFDB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줄무늬가 있는 오른쪽 화살표 7"/>
          <p:cNvSpPr/>
          <p:nvPr/>
        </p:nvSpPr>
        <p:spPr>
          <a:xfrm rot="5400000">
            <a:off x="6010835" y="3097310"/>
            <a:ext cx="161363" cy="367553"/>
          </a:xfrm>
          <a:prstGeom prst="stripedRightArrow">
            <a:avLst>
              <a:gd name="adj1" fmla="val 61765"/>
              <a:gd name="adj2" fmla="val 39559"/>
            </a:avLst>
          </a:prstGeom>
          <a:solidFill>
            <a:srgbClr val="E1D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줄무늬가 있는 오른쪽 화살표 8"/>
          <p:cNvSpPr/>
          <p:nvPr/>
        </p:nvSpPr>
        <p:spPr>
          <a:xfrm rot="5400000">
            <a:off x="6010835" y="4101357"/>
            <a:ext cx="161363" cy="367553"/>
          </a:xfrm>
          <a:prstGeom prst="stripedRightArrow">
            <a:avLst>
              <a:gd name="adj1" fmla="val 61765"/>
              <a:gd name="adj2" fmla="val 39559"/>
            </a:avLst>
          </a:prstGeom>
          <a:solidFill>
            <a:srgbClr val="F2E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줄무늬가 있는 오른쪽 화살표 9"/>
          <p:cNvSpPr/>
          <p:nvPr/>
        </p:nvSpPr>
        <p:spPr>
          <a:xfrm rot="5400000">
            <a:off x="6010835" y="5105404"/>
            <a:ext cx="161363" cy="367553"/>
          </a:xfrm>
          <a:prstGeom prst="stripedRightArrow">
            <a:avLst>
              <a:gd name="adj1" fmla="val 61765"/>
              <a:gd name="adj2" fmla="val 39559"/>
            </a:avLst>
          </a:prstGeom>
          <a:solidFill>
            <a:srgbClr val="F6C2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5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직사각형 7"/>
          <p:cNvSpPr/>
          <p:nvPr/>
        </p:nvSpPr>
        <p:spPr>
          <a:xfrm>
            <a:off x="287433" y="73638"/>
            <a:ext cx="35333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주제선정</a:t>
            </a:r>
            <a:r>
              <a:rPr lang="ko-KR" altLang="en-US" sz="40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및 투표</a:t>
            </a:r>
            <a:endParaRPr lang="ko-KR" altLang="en-US" sz="4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12" y="871171"/>
            <a:ext cx="3126043" cy="5372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62" y="871171"/>
            <a:ext cx="3554430" cy="5679465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952565" y="3415553"/>
            <a:ext cx="708212" cy="607032"/>
          </a:xfrm>
          <a:prstGeom prst="rightArrow">
            <a:avLst/>
          </a:prstGeom>
          <a:solidFill>
            <a:srgbClr val="BDE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7851068" y="4688541"/>
            <a:ext cx="1839780" cy="7530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59336" y="5753738"/>
            <a:ext cx="12999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온습도센서</a:t>
            </a:r>
            <a:endParaRPr lang="en-US" altLang="ko-KR" sz="1400" dirty="0" smtClean="0"/>
          </a:p>
          <a:p>
            <a:r>
              <a:rPr lang="ko-KR" altLang="en-US" sz="1400" dirty="0" smtClean="0"/>
              <a:t>인체감지센서</a:t>
            </a:r>
            <a:endParaRPr lang="en-US" altLang="ko-KR" sz="1400" dirty="0" smtClean="0"/>
          </a:p>
          <a:p>
            <a:r>
              <a:rPr lang="en-US" altLang="ko-KR" sz="1400" dirty="0" smtClean="0"/>
              <a:t>LED</a:t>
            </a:r>
          </a:p>
          <a:p>
            <a:r>
              <a:rPr lang="ko-KR" altLang="en-US" sz="1400" dirty="0" err="1" smtClean="0"/>
              <a:t>전원부</a:t>
            </a:r>
            <a:endParaRPr lang="en-US" altLang="ko-KR" sz="1400" dirty="0" smtClean="0"/>
          </a:p>
          <a:p>
            <a:r>
              <a:rPr lang="ko-KR" altLang="en-US" sz="1400" dirty="0" smtClean="0"/>
              <a:t>제어기</a:t>
            </a:r>
            <a:endParaRPr lang="ko-KR" altLang="en-US" sz="1400" dirty="0"/>
          </a:p>
        </p:txBody>
      </p:sp>
      <p:cxnSp>
        <p:nvCxnSpPr>
          <p:cNvPr id="130" name="직선 연결선 129"/>
          <p:cNvCxnSpPr/>
          <p:nvPr/>
        </p:nvCxnSpPr>
        <p:spPr>
          <a:xfrm flipH="1" flipV="1">
            <a:off x="10431729" y="1987080"/>
            <a:ext cx="330984" cy="1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45" y="914966"/>
            <a:ext cx="538867" cy="906276"/>
          </a:xfrm>
          <a:prstGeom prst="rect">
            <a:avLst/>
          </a:prstGeom>
        </p:spPr>
      </p:pic>
      <p:cxnSp>
        <p:nvCxnSpPr>
          <p:cNvPr id="49" name="직선 연결선 48"/>
          <p:cNvCxnSpPr/>
          <p:nvPr/>
        </p:nvCxnSpPr>
        <p:spPr>
          <a:xfrm flipV="1">
            <a:off x="4200841" y="1921031"/>
            <a:ext cx="2804042" cy="88224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21774" flipV="1">
            <a:off x="5340996" y="2312546"/>
            <a:ext cx="2065280" cy="1549854"/>
          </a:xfrm>
          <a:prstGeom prst="rect">
            <a:avLst/>
          </a:prstGeom>
        </p:spPr>
      </p:pic>
      <p:cxnSp>
        <p:nvCxnSpPr>
          <p:cNvPr id="89" name="직선 연결선 88"/>
          <p:cNvCxnSpPr/>
          <p:nvPr/>
        </p:nvCxnSpPr>
        <p:spPr>
          <a:xfrm flipV="1">
            <a:off x="1912764" y="1984293"/>
            <a:ext cx="7973510" cy="2079510"/>
          </a:xfrm>
          <a:prstGeom prst="line">
            <a:avLst/>
          </a:prstGeom>
          <a:ln w="76200">
            <a:solidFill>
              <a:srgbClr val="CFE5E7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평행 사변형 55"/>
          <p:cNvSpPr/>
          <p:nvPr/>
        </p:nvSpPr>
        <p:spPr>
          <a:xfrm rot="10585559">
            <a:off x="2332416" y="3677819"/>
            <a:ext cx="8335481" cy="2023540"/>
          </a:xfrm>
          <a:prstGeom prst="parallelogram">
            <a:avLst>
              <a:gd name="adj" fmla="val 74302"/>
            </a:avLst>
          </a:prstGeom>
          <a:solidFill>
            <a:srgbClr val="663300"/>
          </a:solidFill>
          <a:ln>
            <a:solidFill>
              <a:srgbClr val="663300"/>
            </a:solidFill>
          </a:ln>
          <a:scene3d>
            <a:camera prst="orthographicFront">
              <a:rot lat="908512" lon="10392591" rev="1136300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851473" y="3078569"/>
            <a:ext cx="7973510" cy="207951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양쪽 모서리가 둥근 사각형 21"/>
          <p:cNvSpPr/>
          <p:nvPr/>
        </p:nvSpPr>
        <p:spPr>
          <a:xfrm>
            <a:off x="8140344" y="538486"/>
            <a:ext cx="3286598" cy="36218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isometricLeftDown">
              <a:rot lat="2100000" lon="3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양쪽 모서리가 둥근 사각형 25"/>
          <p:cNvSpPr/>
          <p:nvPr/>
        </p:nvSpPr>
        <p:spPr>
          <a:xfrm>
            <a:off x="168614" y="2630502"/>
            <a:ext cx="3286598" cy="362185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20000"/>
              <a:lumOff val="80000"/>
            </a:schemeClr>
          </a:solidFill>
          <a:ln w="76200">
            <a:solidFill>
              <a:schemeClr val="bg1">
                <a:lumMod val="75000"/>
              </a:schemeClr>
            </a:solidFill>
          </a:ln>
          <a:scene3d>
            <a:camera prst="isometricLeftDown">
              <a:rot lat="2100000" lon="3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2770531" y="4620705"/>
            <a:ext cx="7973510" cy="207951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51473" y="4317604"/>
            <a:ext cx="1716953" cy="1680951"/>
          </a:xfrm>
          <a:prstGeom prst="rect">
            <a:avLst/>
          </a:prstGeom>
          <a:solidFill>
            <a:srgbClr val="99FF99"/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  <a:scene3d>
            <a:camera prst="isometricLeftDown">
              <a:rot lat="2100000" lon="3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201817" y="3326983"/>
            <a:ext cx="1016264" cy="1110516"/>
            <a:chOff x="1004611" y="1418058"/>
            <a:chExt cx="529422" cy="529422"/>
          </a:xfrm>
          <a:scene3d>
            <a:camera prst="orthographicFront">
              <a:rot lat="2100000" lon="3300000" rev="0"/>
            </a:camera>
            <a:lightRig rig="threePt" dir="t"/>
          </a:scene3d>
        </p:grpSpPr>
        <p:sp>
          <p:nvSpPr>
            <p:cNvPr id="20" name="모서리가 둥근 직사각형 19"/>
            <p:cNvSpPr/>
            <p:nvPr/>
          </p:nvSpPr>
          <p:spPr>
            <a:xfrm>
              <a:off x="1004611" y="1418058"/>
              <a:ext cx="529422" cy="529422"/>
            </a:xfrm>
            <a:prstGeom prst="roundRect">
              <a:avLst>
                <a:gd name="adj" fmla="val 43654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054683" y="1475998"/>
              <a:ext cx="429279" cy="429279"/>
              <a:chOff x="2115071" y="1913142"/>
              <a:chExt cx="429279" cy="429279"/>
            </a:xfrm>
          </p:grpSpPr>
          <p:sp>
            <p:nvSpPr>
              <p:cNvPr id="41" name="대각선 방향의 모서리가 둥근 사각형 40"/>
              <p:cNvSpPr/>
              <p:nvPr/>
            </p:nvSpPr>
            <p:spPr>
              <a:xfrm>
                <a:off x="2279639" y="1913142"/>
                <a:ext cx="100145" cy="429279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대각선 방향의 모서리가 둥근 사각형 22"/>
              <p:cNvSpPr/>
              <p:nvPr/>
            </p:nvSpPr>
            <p:spPr>
              <a:xfrm rot="5400000">
                <a:off x="2279638" y="1913141"/>
                <a:ext cx="100145" cy="429279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타원 1"/>
              <p:cNvSpPr/>
              <p:nvPr/>
            </p:nvSpPr>
            <p:spPr>
              <a:xfrm>
                <a:off x="2293925" y="2095500"/>
                <a:ext cx="73036" cy="73036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5" name="직사각형 34"/>
          <p:cNvSpPr/>
          <p:nvPr/>
        </p:nvSpPr>
        <p:spPr>
          <a:xfrm>
            <a:off x="8839765" y="2238093"/>
            <a:ext cx="1716953" cy="1680951"/>
          </a:xfrm>
          <a:prstGeom prst="rect">
            <a:avLst/>
          </a:prstGeom>
          <a:solidFill>
            <a:srgbClr val="99FF99"/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  <a:scene3d>
            <a:camera prst="isometricLeftDown">
              <a:rot lat="2100000" lon="3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9278893" y="1327537"/>
            <a:ext cx="1016264" cy="1110516"/>
            <a:chOff x="1004611" y="1418058"/>
            <a:chExt cx="529422" cy="529422"/>
          </a:xfrm>
          <a:scene3d>
            <a:camera prst="orthographicFront">
              <a:rot lat="2100000" lon="3300000" rev="0"/>
            </a:camera>
            <a:lightRig rig="threePt" dir="t"/>
          </a:scene3d>
        </p:grpSpPr>
        <p:sp>
          <p:nvSpPr>
            <p:cNvPr id="51" name="모서리가 둥근 직사각형 50"/>
            <p:cNvSpPr/>
            <p:nvPr/>
          </p:nvSpPr>
          <p:spPr>
            <a:xfrm>
              <a:off x="1004611" y="1418058"/>
              <a:ext cx="529422" cy="529422"/>
            </a:xfrm>
            <a:prstGeom prst="roundRect">
              <a:avLst>
                <a:gd name="adj" fmla="val 43654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1054683" y="1475998"/>
              <a:ext cx="429279" cy="429279"/>
              <a:chOff x="2115071" y="1913142"/>
              <a:chExt cx="429279" cy="429279"/>
            </a:xfrm>
          </p:grpSpPr>
          <p:sp>
            <p:nvSpPr>
              <p:cNvPr id="53" name="대각선 방향의 모서리가 둥근 사각형 52"/>
              <p:cNvSpPr/>
              <p:nvPr/>
            </p:nvSpPr>
            <p:spPr>
              <a:xfrm>
                <a:off x="2279639" y="1913142"/>
                <a:ext cx="100145" cy="429279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대각선 방향의 모서리가 둥근 사각형 53"/>
              <p:cNvSpPr/>
              <p:nvPr/>
            </p:nvSpPr>
            <p:spPr>
              <a:xfrm rot="5400000">
                <a:off x="2279638" y="1913141"/>
                <a:ext cx="100145" cy="429279"/>
              </a:xfrm>
              <a:prstGeom prst="round2DiagRect">
                <a:avLst>
                  <a:gd name="adj1" fmla="val 0"/>
                  <a:gd name="adj2" fmla="val 50000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2293925" y="2095500"/>
                <a:ext cx="73036" cy="73036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7" name="그림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47" y="3117696"/>
            <a:ext cx="5763580" cy="1987240"/>
          </a:xfrm>
          <a:prstGeom prst="rect">
            <a:avLst/>
          </a:prstGeom>
          <a:scene3d>
            <a:camera prst="orthographicFront">
              <a:rot lat="20400000" lon="13200000" rev="0"/>
            </a:camera>
            <a:lightRig rig="threePt" dir="t"/>
          </a:scene3d>
        </p:spPr>
      </p:pic>
      <p:grpSp>
        <p:nvGrpSpPr>
          <p:cNvPr id="69" name="그룹 68"/>
          <p:cNvGrpSpPr/>
          <p:nvPr/>
        </p:nvGrpSpPr>
        <p:grpSpPr>
          <a:xfrm>
            <a:off x="8310774" y="1164158"/>
            <a:ext cx="480143" cy="2317820"/>
            <a:chOff x="8757348" y="1127771"/>
            <a:chExt cx="480143" cy="2317820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348" y="1127771"/>
              <a:ext cx="427700" cy="363806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649147" y="2857247"/>
              <a:ext cx="696545" cy="480143"/>
            </a:xfrm>
            <a:prstGeom prst="rect">
              <a:avLst/>
            </a:prstGeom>
          </p:spPr>
        </p:pic>
        <p:cxnSp>
          <p:nvCxnSpPr>
            <p:cNvPr id="63" name="직선 연결선 62"/>
            <p:cNvCxnSpPr/>
            <p:nvPr/>
          </p:nvCxnSpPr>
          <p:spPr>
            <a:xfrm>
              <a:off x="8872537" y="1460853"/>
              <a:ext cx="89135" cy="13551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 flipH="1">
              <a:off x="8979064" y="1460853"/>
              <a:ext cx="109846" cy="135622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타원 69"/>
          <p:cNvSpPr/>
          <p:nvPr/>
        </p:nvSpPr>
        <p:spPr>
          <a:xfrm flipH="1" flipV="1">
            <a:off x="1570912" y="5107716"/>
            <a:ext cx="104894" cy="79185"/>
          </a:xfrm>
          <a:prstGeom prst="ellipse">
            <a:avLst/>
          </a:prstGeom>
          <a:solidFill>
            <a:srgbClr val="FFFFCC"/>
          </a:solidFill>
          <a:ln>
            <a:solidFill>
              <a:srgbClr val="FFFF00"/>
            </a:solidFill>
          </a:ln>
          <a:scene3d>
            <a:camera prst="orthographicFront">
              <a:rot lat="2100000" lon="3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 flipH="1" flipV="1">
            <a:off x="1669526" y="5188454"/>
            <a:ext cx="104894" cy="79185"/>
          </a:xfrm>
          <a:prstGeom prst="ellipse">
            <a:avLst/>
          </a:prstGeom>
          <a:solidFill>
            <a:srgbClr val="FFFFCC"/>
          </a:solidFill>
          <a:ln>
            <a:solidFill>
              <a:srgbClr val="FFFF00"/>
            </a:solidFill>
          </a:ln>
          <a:scene3d>
            <a:camera prst="orthographicFront">
              <a:rot lat="2100000" lon="3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 flipH="1">
            <a:off x="1666351" y="4468125"/>
            <a:ext cx="13603" cy="1320600"/>
          </a:xfrm>
          <a:prstGeom prst="line">
            <a:avLst/>
          </a:prstGeom>
          <a:ln>
            <a:solidFill>
              <a:srgbClr val="92D050"/>
            </a:solidFill>
          </a:ln>
          <a:scene3d>
            <a:camera prst="orthographicFront">
              <a:rot lat="0" lon="33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 flipH="1" flipV="1">
            <a:off x="9562073" y="3035812"/>
            <a:ext cx="104894" cy="79185"/>
          </a:xfrm>
          <a:prstGeom prst="ellipse">
            <a:avLst/>
          </a:prstGeom>
          <a:solidFill>
            <a:srgbClr val="FFFFCC"/>
          </a:solidFill>
          <a:ln>
            <a:solidFill>
              <a:srgbClr val="FFFF00"/>
            </a:solidFill>
          </a:ln>
          <a:scene3d>
            <a:camera prst="orthographicFront">
              <a:rot lat="2100000" lon="3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 flipH="1" flipV="1">
            <a:off x="9663068" y="3118931"/>
            <a:ext cx="104894" cy="79185"/>
          </a:xfrm>
          <a:prstGeom prst="ellipse">
            <a:avLst/>
          </a:prstGeom>
          <a:solidFill>
            <a:srgbClr val="FFFFCC"/>
          </a:solidFill>
          <a:ln>
            <a:solidFill>
              <a:srgbClr val="FFFF00"/>
            </a:solidFill>
          </a:ln>
          <a:scene3d>
            <a:camera prst="orthographicFront">
              <a:rot lat="2100000" lon="33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연결선 80"/>
          <p:cNvCxnSpPr/>
          <p:nvPr/>
        </p:nvCxnSpPr>
        <p:spPr>
          <a:xfrm flipH="1">
            <a:off x="9651163" y="2398753"/>
            <a:ext cx="25463" cy="130830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이등변 삼각형 89"/>
          <p:cNvSpPr/>
          <p:nvPr/>
        </p:nvSpPr>
        <p:spPr>
          <a:xfrm rot="20729354">
            <a:off x="2569535" y="4927455"/>
            <a:ext cx="1435766" cy="1569683"/>
          </a:xfrm>
          <a:prstGeom prst="triangle">
            <a:avLst>
              <a:gd name="adj" fmla="val 28322"/>
            </a:avLst>
          </a:prstGeom>
          <a:solidFill>
            <a:srgbClr val="774F28"/>
          </a:solidFill>
          <a:ln>
            <a:solidFill>
              <a:srgbClr val="774F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8071872" y="3358885"/>
            <a:ext cx="1011815" cy="276999"/>
          </a:xfrm>
          <a:prstGeom prst="rect">
            <a:avLst/>
          </a:prstGeom>
          <a:noFill/>
          <a:scene3d>
            <a:camera prst="orthographicFront">
              <a:rot lat="20400000" lon="240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토양수분센서</a:t>
            </a:r>
            <a:endParaRPr lang="ko-KR" altLang="en-US" sz="12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 flipV="1">
            <a:off x="1570912" y="932280"/>
            <a:ext cx="29826" cy="2404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236159" y="562870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환기팬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 rot="20335214">
            <a:off x="4035908" y="2762338"/>
            <a:ext cx="891441" cy="1346551"/>
            <a:chOff x="5078533" y="584567"/>
            <a:chExt cx="891441" cy="1487461"/>
          </a:xfrm>
        </p:grpSpPr>
        <p:sp>
          <p:nvSpPr>
            <p:cNvPr id="102" name="원호 101"/>
            <p:cNvSpPr/>
            <p:nvPr/>
          </p:nvSpPr>
          <p:spPr>
            <a:xfrm>
              <a:off x="5116784" y="584567"/>
              <a:ext cx="853190" cy="1308028"/>
            </a:xfrm>
            <a:prstGeom prst="arc">
              <a:avLst>
                <a:gd name="adj1" fmla="val 16955641"/>
                <a:gd name="adj2" fmla="val 634505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원호 102"/>
            <p:cNvSpPr/>
            <p:nvPr/>
          </p:nvSpPr>
          <p:spPr>
            <a:xfrm>
              <a:off x="5391189" y="605968"/>
              <a:ext cx="347785" cy="1353531"/>
            </a:xfrm>
            <a:prstGeom prst="arc">
              <a:avLst>
                <a:gd name="adj1" fmla="val 16200000"/>
                <a:gd name="adj2" fmla="val 1448741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원호 103"/>
            <p:cNvSpPr/>
            <p:nvPr/>
          </p:nvSpPr>
          <p:spPr>
            <a:xfrm flipH="1">
              <a:off x="5250559" y="628641"/>
              <a:ext cx="385822" cy="1435685"/>
            </a:xfrm>
            <a:prstGeom prst="arc">
              <a:avLst>
                <a:gd name="adj1" fmla="val 16200000"/>
                <a:gd name="adj2" fmla="val 1448741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원호 104"/>
            <p:cNvSpPr/>
            <p:nvPr/>
          </p:nvSpPr>
          <p:spPr>
            <a:xfrm flipH="1">
              <a:off x="5078533" y="636343"/>
              <a:ext cx="488415" cy="1435685"/>
            </a:xfrm>
            <a:prstGeom prst="arc">
              <a:avLst>
                <a:gd name="adj1" fmla="val 16200000"/>
                <a:gd name="adj2" fmla="val 1095667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7" name="직선 연결선 106"/>
            <p:cNvCxnSpPr/>
            <p:nvPr/>
          </p:nvCxnSpPr>
          <p:spPr>
            <a:xfrm flipH="1">
              <a:off x="5478271" y="628641"/>
              <a:ext cx="16848" cy="7692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/>
          <p:cNvGrpSpPr/>
          <p:nvPr/>
        </p:nvGrpSpPr>
        <p:grpSpPr>
          <a:xfrm rot="20726516">
            <a:off x="5341002" y="2354444"/>
            <a:ext cx="891441" cy="1346551"/>
            <a:chOff x="5078533" y="584567"/>
            <a:chExt cx="891441" cy="1487461"/>
          </a:xfrm>
        </p:grpSpPr>
        <p:sp>
          <p:nvSpPr>
            <p:cNvPr id="112" name="원호 111"/>
            <p:cNvSpPr/>
            <p:nvPr/>
          </p:nvSpPr>
          <p:spPr>
            <a:xfrm>
              <a:off x="5116784" y="584567"/>
              <a:ext cx="853190" cy="1308028"/>
            </a:xfrm>
            <a:prstGeom prst="arc">
              <a:avLst>
                <a:gd name="adj1" fmla="val 16955641"/>
                <a:gd name="adj2" fmla="val 634505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원호 112"/>
            <p:cNvSpPr/>
            <p:nvPr/>
          </p:nvSpPr>
          <p:spPr>
            <a:xfrm>
              <a:off x="5391189" y="605968"/>
              <a:ext cx="347785" cy="1353531"/>
            </a:xfrm>
            <a:prstGeom prst="arc">
              <a:avLst>
                <a:gd name="adj1" fmla="val 16200000"/>
                <a:gd name="adj2" fmla="val 1448741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원호 113"/>
            <p:cNvSpPr/>
            <p:nvPr/>
          </p:nvSpPr>
          <p:spPr>
            <a:xfrm flipH="1">
              <a:off x="5250559" y="628641"/>
              <a:ext cx="385822" cy="1435685"/>
            </a:xfrm>
            <a:prstGeom prst="arc">
              <a:avLst>
                <a:gd name="adj1" fmla="val 16200000"/>
                <a:gd name="adj2" fmla="val 1448741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원호 114"/>
            <p:cNvSpPr/>
            <p:nvPr/>
          </p:nvSpPr>
          <p:spPr>
            <a:xfrm flipH="1">
              <a:off x="5078533" y="636343"/>
              <a:ext cx="488415" cy="1435685"/>
            </a:xfrm>
            <a:prstGeom prst="arc">
              <a:avLst>
                <a:gd name="adj1" fmla="val 16200000"/>
                <a:gd name="adj2" fmla="val 1095667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6" name="직선 연결선 115"/>
            <p:cNvCxnSpPr/>
            <p:nvPr/>
          </p:nvCxnSpPr>
          <p:spPr>
            <a:xfrm flipH="1">
              <a:off x="5478271" y="628641"/>
              <a:ext cx="16848" cy="7692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그룹 116"/>
          <p:cNvGrpSpPr/>
          <p:nvPr/>
        </p:nvGrpSpPr>
        <p:grpSpPr>
          <a:xfrm rot="21150751">
            <a:off x="6694016" y="1933736"/>
            <a:ext cx="891441" cy="1346551"/>
            <a:chOff x="5078533" y="584567"/>
            <a:chExt cx="891441" cy="1487461"/>
          </a:xfrm>
        </p:grpSpPr>
        <p:sp>
          <p:nvSpPr>
            <p:cNvPr id="118" name="원호 117"/>
            <p:cNvSpPr/>
            <p:nvPr/>
          </p:nvSpPr>
          <p:spPr>
            <a:xfrm>
              <a:off x="5116784" y="584567"/>
              <a:ext cx="853190" cy="1308028"/>
            </a:xfrm>
            <a:prstGeom prst="arc">
              <a:avLst>
                <a:gd name="adj1" fmla="val 16955641"/>
                <a:gd name="adj2" fmla="val 634505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원호 118"/>
            <p:cNvSpPr/>
            <p:nvPr/>
          </p:nvSpPr>
          <p:spPr>
            <a:xfrm>
              <a:off x="5391189" y="605968"/>
              <a:ext cx="347785" cy="1353531"/>
            </a:xfrm>
            <a:prstGeom prst="arc">
              <a:avLst>
                <a:gd name="adj1" fmla="val 16200000"/>
                <a:gd name="adj2" fmla="val 1448741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원호 119"/>
            <p:cNvSpPr/>
            <p:nvPr/>
          </p:nvSpPr>
          <p:spPr>
            <a:xfrm flipH="1">
              <a:off x="5250559" y="628641"/>
              <a:ext cx="385822" cy="1435685"/>
            </a:xfrm>
            <a:prstGeom prst="arc">
              <a:avLst>
                <a:gd name="adj1" fmla="val 16200000"/>
                <a:gd name="adj2" fmla="val 1448741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원호 120"/>
            <p:cNvSpPr/>
            <p:nvPr/>
          </p:nvSpPr>
          <p:spPr>
            <a:xfrm flipH="1">
              <a:off x="5078533" y="636343"/>
              <a:ext cx="488415" cy="1435685"/>
            </a:xfrm>
            <a:prstGeom prst="arc">
              <a:avLst>
                <a:gd name="adj1" fmla="val 16200000"/>
                <a:gd name="adj2" fmla="val 1095667"/>
              </a:avLst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2" name="직선 연결선 121"/>
            <p:cNvCxnSpPr/>
            <p:nvPr/>
          </p:nvCxnSpPr>
          <p:spPr>
            <a:xfrm flipH="1">
              <a:off x="5478271" y="628641"/>
              <a:ext cx="16848" cy="769209"/>
            </a:xfrm>
            <a:prstGeom prst="line">
              <a:avLst/>
            </a:prstGeom>
            <a:ln w="254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774921" y="1339803"/>
            <a:ext cx="433585" cy="433585"/>
          </a:xfrm>
          <a:prstGeom prst="rect">
            <a:avLst/>
          </a:prstGeom>
          <a:scene3d>
            <a:camera prst="orthographicFront">
              <a:rot lat="21492928" lon="871401" rev="19757595"/>
            </a:camera>
            <a:lightRig rig="threePt" dir="t"/>
          </a:scene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50584">
            <a:off x="2937344" y="2460584"/>
            <a:ext cx="807343" cy="807343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 rot="9688634" flipH="1">
            <a:off x="5294460" y="1767985"/>
            <a:ext cx="920096" cy="523236"/>
            <a:chOff x="2989306" y="258359"/>
            <a:chExt cx="1283093" cy="770012"/>
          </a:xfrm>
          <a:scene3d>
            <a:camera prst="orthographicFront">
              <a:rot lat="0" lon="10800000" rev="0"/>
            </a:camera>
            <a:lightRig rig="threePt" dir="t"/>
          </a:scene3d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967838">
              <a:off x="2989306" y="258359"/>
              <a:ext cx="619328" cy="77001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174875">
              <a:off x="3369691" y="301245"/>
              <a:ext cx="902708" cy="677423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75" y="2247155"/>
            <a:ext cx="667692" cy="5010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76061" y="1651266"/>
            <a:ext cx="1527056" cy="10902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7858">
            <a:off x="2225436" y="4843147"/>
            <a:ext cx="323999" cy="3239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2118">
            <a:off x="2183673" y="5143738"/>
            <a:ext cx="589150" cy="589150"/>
          </a:xfrm>
          <a:prstGeom prst="rect">
            <a:avLst/>
          </a:prstGeom>
          <a:scene3d>
            <a:camera prst="orthographicFront">
              <a:rot lat="21249056" lon="3022" rev="21028071"/>
            </a:camera>
            <a:lightRig rig="threePt" dir="t"/>
          </a:scene3d>
        </p:spPr>
      </p:pic>
      <p:cxnSp>
        <p:nvCxnSpPr>
          <p:cNvPr id="17" name="직선 연결선 16"/>
          <p:cNvCxnSpPr/>
          <p:nvPr/>
        </p:nvCxnSpPr>
        <p:spPr>
          <a:xfrm flipV="1">
            <a:off x="2656661" y="1785013"/>
            <a:ext cx="0" cy="3545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 flipV="1">
            <a:off x="2372106" y="1327537"/>
            <a:ext cx="0" cy="3563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760011" y="931957"/>
            <a:ext cx="1271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인체감지센서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392608" y="1459339"/>
            <a:ext cx="561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LCD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3319062" y="931957"/>
            <a:ext cx="0" cy="165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955413" y="554634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Co2</a:t>
            </a:r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센서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87" name="직선 연결선 86"/>
          <p:cNvCxnSpPr>
            <a:stCxn id="10" idx="0"/>
          </p:cNvCxnSpPr>
          <p:nvPr/>
        </p:nvCxnSpPr>
        <p:spPr>
          <a:xfrm flipV="1">
            <a:off x="4107721" y="1374636"/>
            <a:ext cx="0" cy="872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469575" y="1029351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미세먼지센서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94" name="직선 연결선 93"/>
          <p:cNvCxnSpPr/>
          <p:nvPr/>
        </p:nvCxnSpPr>
        <p:spPr>
          <a:xfrm flipH="1" flipV="1">
            <a:off x="7920875" y="848376"/>
            <a:ext cx="1889" cy="578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375693" y="271478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CCTV</a:t>
            </a:r>
            <a:br>
              <a:rPr lang="en-US" altLang="ko-KR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</a:br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카메라모듈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1622226" y="745258"/>
            <a:ext cx="7973510" cy="207951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 flipH="1">
            <a:off x="5557906" y="2351755"/>
            <a:ext cx="45719" cy="45719"/>
          </a:xfrm>
          <a:prstGeom prst="ellipse">
            <a:avLst/>
          </a:prstGeom>
          <a:solidFill>
            <a:srgbClr val="B1E9FA"/>
          </a:solidFill>
          <a:ln>
            <a:solidFill>
              <a:srgbClr val="3AB7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/>
          <p:cNvSpPr/>
          <p:nvPr/>
        </p:nvSpPr>
        <p:spPr>
          <a:xfrm flipH="1">
            <a:off x="6990720" y="1906924"/>
            <a:ext cx="45719" cy="45719"/>
          </a:xfrm>
          <a:prstGeom prst="ellipse">
            <a:avLst/>
          </a:prstGeom>
          <a:solidFill>
            <a:srgbClr val="B1E9FA"/>
          </a:solidFill>
          <a:ln>
            <a:solidFill>
              <a:srgbClr val="3AB7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/>
          <p:cNvSpPr/>
          <p:nvPr/>
        </p:nvSpPr>
        <p:spPr>
          <a:xfrm flipH="1">
            <a:off x="4176907" y="2783322"/>
            <a:ext cx="45719" cy="45719"/>
          </a:xfrm>
          <a:prstGeom prst="ellipse">
            <a:avLst/>
          </a:prstGeom>
          <a:solidFill>
            <a:srgbClr val="B1E9FA"/>
          </a:solidFill>
          <a:ln>
            <a:solidFill>
              <a:srgbClr val="3AB7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자유형 83"/>
          <p:cNvSpPr/>
          <p:nvPr/>
        </p:nvSpPr>
        <p:spPr>
          <a:xfrm>
            <a:off x="5088283" y="1139897"/>
            <a:ext cx="376703" cy="875094"/>
          </a:xfrm>
          <a:custGeom>
            <a:avLst/>
            <a:gdLst>
              <a:gd name="connsiteX0" fmla="*/ 0 w 304712"/>
              <a:gd name="connsiteY0" fmla="*/ 350143 h 981755"/>
              <a:gd name="connsiteX1" fmla="*/ 40481 w 304712"/>
              <a:gd name="connsiteY1" fmla="*/ 28674 h 981755"/>
              <a:gd name="connsiteX2" fmla="*/ 235743 w 304712"/>
              <a:gd name="connsiteY2" fmla="*/ 119162 h 981755"/>
              <a:gd name="connsiteX3" fmla="*/ 300037 w 304712"/>
              <a:gd name="connsiteY3" fmla="*/ 943074 h 981755"/>
              <a:gd name="connsiteX4" fmla="*/ 295275 w 304712"/>
              <a:gd name="connsiteY4" fmla="*/ 845443 h 981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12" h="981755">
                <a:moveTo>
                  <a:pt x="0" y="350143"/>
                </a:moveTo>
                <a:cubicBezTo>
                  <a:pt x="595" y="208657"/>
                  <a:pt x="1191" y="67171"/>
                  <a:pt x="40481" y="28674"/>
                </a:cubicBezTo>
                <a:cubicBezTo>
                  <a:pt x="79772" y="-9823"/>
                  <a:pt x="192484" y="-33238"/>
                  <a:pt x="235743" y="119162"/>
                </a:cubicBezTo>
                <a:cubicBezTo>
                  <a:pt x="279002" y="271562"/>
                  <a:pt x="290115" y="822027"/>
                  <a:pt x="300037" y="943074"/>
                </a:cubicBezTo>
                <a:cubicBezTo>
                  <a:pt x="309959" y="1064121"/>
                  <a:pt x="302022" y="864096"/>
                  <a:pt x="295275" y="845443"/>
                </a:cubicBezTo>
              </a:path>
            </a:pathLst>
          </a:custGeom>
          <a:noFill/>
          <a:ln w="25400">
            <a:solidFill>
              <a:srgbClr val="B1E9F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자유형 84"/>
          <p:cNvSpPr/>
          <p:nvPr/>
        </p:nvSpPr>
        <p:spPr>
          <a:xfrm>
            <a:off x="5207962" y="1924146"/>
            <a:ext cx="370063" cy="442194"/>
          </a:xfrm>
          <a:custGeom>
            <a:avLst/>
            <a:gdLst>
              <a:gd name="connsiteX0" fmla="*/ 370063 w 370063"/>
              <a:gd name="connsiteY0" fmla="*/ 442194 h 442194"/>
              <a:gd name="connsiteX1" fmla="*/ 24782 w 370063"/>
              <a:gd name="connsiteY1" fmla="*/ 285032 h 442194"/>
              <a:gd name="connsiteX2" fmla="*/ 43832 w 370063"/>
              <a:gd name="connsiteY2" fmla="*/ 23094 h 442194"/>
              <a:gd name="connsiteX3" fmla="*/ 174800 w 370063"/>
              <a:gd name="connsiteY3" fmla="*/ 23094 h 442194"/>
              <a:gd name="connsiteX4" fmla="*/ 200994 w 370063"/>
              <a:gd name="connsiteY4" fmla="*/ 111200 h 44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63" h="442194">
                <a:moveTo>
                  <a:pt x="370063" y="442194"/>
                </a:moveTo>
                <a:cubicBezTo>
                  <a:pt x="224608" y="398538"/>
                  <a:pt x="79154" y="354882"/>
                  <a:pt x="24782" y="285032"/>
                </a:cubicBezTo>
                <a:cubicBezTo>
                  <a:pt x="-29590" y="215182"/>
                  <a:pt x="18829" y="66750"/>
                  <a:pt x="43832" y="23094"/>
                </a:cubicBezTo>
                <a:cubicBezTo>
                  <a:pt x="68835" y="-20562"/>
                  <a:pt x="148606" y="8410"/>
                  <a:pt x="174800" y="23094"/>
                </a:cubicBezTo>
                <a:cubicBezTo>
                  <a:pt x="200994" y="37778"/>
                  <a:pt x="199803" y="95325"/>
                  <a:pt x="200994" y="111200"/>
                </a:cubicBezTo>
              </a:path>
            </a:pathLst>
          </a:custGeom>
          <a:noFill/>
          <a:ln w="25400">
            <a:solidFill>
              <a:srgbClr val="B1E9F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/>
          <p:cNvCxnSpPr/>
          <p:nvPr/>
        </p:nvCxnSpPr>
        <p:spPr>
          <a:xfrm>
            <a:off x="5603625" y="1080555"/>
            <a:ext cx="0" cy="879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4963491" y="495017"/>
            <a:ext cx="1271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워터펌프</a:t>
            </a:r>
            <a:endParaRPr lang="en-US" altLang="ko-KR" sz="1600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모터드라이브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cxnSp>
        <p:nvCxnSpPr>
          <p:cNvPr id="128" name="직선 연결선 127"/>
          <p:cNvCxnSpPr>
            <a:stCxn id="129" idx="2"/>
          </p:cNvCxnSpPr>
          <p:nvPr/>
        </p:nvCxnSpPr>
        <p:spPr>
          <a:xfrm flipH="1">
            <a:off x="6338918" y="1430716"/>
            <a:ext cx="23652" cy="740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907958" y="1092162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발열패드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816120" y="1820551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서보모터</a:t>
            </a:r>
            <a:endParaRPr lang="ko-KR" altLang="en-US" sz="1600" b="1" dirty="0">
              <a:solidFill>
                <a:schemeClr val="accent2">
                  <a:lumMod val="60000"/>
                  <a:lumOff val="40000"/>
                </a:schemeClr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4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repeatCount="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5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6" name="모서리가 둥근 직사각형 25"/>
          <p:cNvSpPr/>
          <p:nvPr/>
        </p:nvSpPr>
        <p:spPr>
          <a:xfrm>
            <a:off x="345884" y="858416"/>
            <a:ext cx="3275045" cy="2165270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43633" y="0"/>
            <a:ext cx="10515600" cy="65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시스템 설계</a:t>
            </a:r>
            <a:endParaRPr lang="ko-KR" altLang="en-US" sz="1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35" y="1416371"/>
            <a:ext cx="1049360" cy="1049360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1517834" y="1772618"/>
            <a:ext cx="931144" cy="457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토양수분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517834" y="1118064"/>
            <a:ext cx="931144" cy="457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CO2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492008" y="1772618"/>
            <a:ext cx="931144" cy="457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물수위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92008" y="1118064"/>
            <a:ext cx="931144" cy="457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온습도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517834" y="2388229"/>
            <a:ext cx="931144" cy="457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미세먼지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543660" y="1772618"/>
            <a:ext cx="931144" cy="457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온도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576426" y="1118064"/>
            <a:ext cx="931144" cy="457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조도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36037" y="654050"/>
            <a:ext cx="1094737" cy="354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센서부</a:t>
            </a: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458477" y="858416"/>
            <a:ext cx="3275045" cy="2165270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548630" y="654050"/>
            <a:ext cx="1094737" cy="354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제어부</a:t>
            </a:r>
            <a:endParaRPr lang="ko-KR" altLang="en-US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631430" y="1772618"/>
            <a:ext cx="931144" cy="45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발열패드</a:t>
            </a:r>
            <a:endParaRPr lang="en-US" altLang="ko-KR" sz="15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31430" y="1118064"/>
            <a:ext cx="931144" cy="45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창문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605604" y="1772618"/>
            <a:ext cx="931144" cy="45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워터펌프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05604" y="1118064"/>
            <a:ext cx="931144" cy="45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쿨링팬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6657256" y="1772618"/>
            <a:ext cx="931144" cy="45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카메라</a:t>
            </a:r>
            <a:endParaRPr lang="en-US" altLang="ko-KR" sz="1600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690022" y="1118064"/>
            <a:ext cx="931144" cy="45716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LED</a:t>
            </a:r>
          </a:p>
        </p:txBody>
      </p:sp>
      <p:sp>
        <p:nvSpPr>
          <p:cNvPr id="49" name="굽은 화살표 48"/>
          <p:cNvSpPr/>
          <p:nvPr/>
        </p:nvSpPr>
        <p:spPr>
          <a:xfrm rot="16200000">
            <a:off x="1727433" y="3182917"/>
            <a:ext cx="1270005" cy="1869102"/>
          </a:xfrm>
          <a:prstGeom prst="bentArrow">
            <a:avLst>
              <a:gd name="adj1" fmla="val 25000"/>
              <a:gd name="adj2" fmla="val 26099"/>
              <a:gd name="adj3" fmla="val 24451"/>
              <a:gd name="adj4" fmla="val 4539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0" name="위쪽 화살표 49"/>
          <p:cNvSpPr/>
          <p:nvPr/>
        </p:nvSpPr>
        <p:spPr>
          <a:xfrm rot="10800000">
            <a:off x="5761076" y="3135284"/>
            <a:ext cx="669843" cy="669826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653" y="583618"/>
            <a:ext cx="2835159" cy="283515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280" y="1802387"/>
            <a:ext cx="1026523" cy="372817"/>
          </a:xfrm>
          <a:prstGeom prst="rect">
            <a:avLst/>
          </a:prstGeom>
        </p:spPr>
      </p:pic>
      <p:sp>
        <p:nvSpPr>
          <p:cNvPr id="53" name="위쪽 화살표 52"/>
          <p:cNvSpPr/>
          <p:nvPr/>
        </p:nvSpPr>
        <p:spPr>
          <a:xfrm rot="5400000">
            <a:off x="3834428" y="1670293"/>
            <a:ext cx="410547" cy="578838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8516586" y="3010601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수동 제어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71141" y="3127682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자동 제어</a:t>
            </a:r>
            <a:endParaRPr lang="ko-KR" altLang="en-US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47" y="3352611"/>
            <a:ext cx="5030039" cy="35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4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grpSp>
        <p:nvGrpSpPr>
          <p:cNvPr id="13" name="그룹 12"/>
          <p:cNvGrpSpPr/>
          <p:nvPr/>
        </p:nvGrpSpPr>
        <p:grpSpPr>
          <a:xfrm>
            <a:off x="2156210" y="2352708"/>
            <a:ext cx="7879580" cy="3321698"/>
            <a:chOff x="1446245" y="1716833"/>
            <a:chExt cx="7879580" cy="33216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3124" y="3517799"/>
              <a:ext cx="866896" cy="109552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097" y="3503509"/>
              <a:ext cx="914528" cy="1124107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360" y="3527325"/>
              <a:ext cx="905001" cy="108600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5519" y="2008042"/>
              <a:ext cx="762106" cy="108600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2097" y="2008042"/>
              <a:ext cx="971686" cy="120031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412" y="2008042"/>
              <a:ext cx="885949" cy="1162212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446245" y="1716833"/>
              <a:ext cx="3750906" cy="3321698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>
              <a:off x="6290809" y="3027607"/>
              <a:ext cx="897294" cy="802786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7929" y="2763234"/>
              <a:ext cx="1047896" cy="1228896"/>
            </a:xfrm>
            <a:prstGeom prst="rect">
              <a:avLst/>
            </a:prstGeom>
            <a:ln w="57150">
              <a:solidFill>
                <a:srgbClr val="3DF36D"/>
              </a:solidFill>
            </a:ln>
          </p:spPr>
        </p:pic>
      </p:grpSp>
      <p:sp>
        <p:nvSpPr>
          <p:cNvPr id="2" name="직사각형 1"/>
          <p:cNvSpPr/>
          <p:nvPr/>
        </p:nvSpPr>
        <p:spPr>
          <a:xfrm>
            <a:off x="4616267" y="458233"/>
            <a:ext cx="2959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아두이노</a:t>
            </a: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코딩</a:t>
            </a:r>
          </a:p>
        </p:txBody>
      </p:sp>
    </p:spTree>
    <p:extLst>
      <p:ext uri="{BB962C8B-B14F-4D97-AF65-F5344CB8AC3E}">
        <p14:creationId xmlns:p14="http://schemas.microsoft.com/office/powerpoint/2010/main" val="12314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12244</TotalTime>
  <Words>325</Words>
  <Application>Microsoft Office PowerPoint</Application>
  <PresentationFormat>와이드스크린</PresentationFormat>
  <Paragraphs>105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경기천년제목 Medium</vt:lpstr>
      <vt:lpstr>경기천년제목V Bold</vt:lpstr>
      <vt:lpstr>굴림</vt:lpstr>
      <vt:lpstr>맑은 고딕</vt:lpstr>
      <vt:lpstr>티웨이_항공</vt:lpstr>
      <vt:lpstr>Arial</vt:lpstr>
      <vt:lpstr>Office 테마</vt:lpstr>
      <vt:lpstr>PowerPoint 프레젠테이션</vt:lpstr>
      <vt:lpstr>프로젝트 개요</vt:lpstr>
      <vt:lpstr>프로젝트 목적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</dc:creator>
  <cp:lastModifiedBy>KB</cp:lastModifiedBy>
  <cp:revision>75</cp:revision>
  <dcterms:created xsi:type="dcterms:W3CDTF">2023-08-09T00:44:54Z</dcterms:created>
  <dcterms:modified xsi:type="dcterms:W3CDTF">2023-09-22T05:49:03Z</dcterms:modified>
</cp:coreProperties>
</file>